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8B630-D081-4607-8C62-CD3772B57627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0E40-E6FD-4691-A0DC-0DECBC265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6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0E40-E6FD-4691-A0DC-0DECBC265D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43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0E40-E6FD-4691-A0DC-0DECBC265D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8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964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33805"/>
            <a:ext cx="3004185" cy="0"/>
          </a:xfrm>
          <a:custGeom>
            <a:avLst/>
            <a:gdLst/>
            <a:ahLst/>
            <a:cxnLst/>
            <a:rect l="l" t="t" r="r" b="b"/>
            <a:pathLst>
              <a:path w="3004185">
                <a:moveTo>
                  <a:pt x="0" y="0"/>
                </a:moveTo>
                <a:lnTo>
                  <a:pt x="3003804" y="0"/>
                </a:lnTo>
              </a:path>
            </a:pathLst>
          </a:custGeom>
          <a:ln w="83820">
            <a:solidFill>
              <a:srgbClr val="C5B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03804" y="733805"/>
            <a:ext cx="3069590" cy="0"/>
          </a:xfrm>
          <a:custGeom>
            <a:avLst/>
            <a:gdLst/>
            <a:ahLst/>
            <a:cxnLst/>
            <a:rect l="l" t="t" r="r" b="b"/>
            <a:pathLst>
              <a:path w="3069590">
                <a:moveTo>
                  <a:pt x="0" y="0"/>
                </a:moveTo>
                <a:lnTo>
                  <a:pt x="3069336" y="0"/>
                </a:lnTo>
              </a:path>
            </a:pathLst>
          </a:custGeom>
          <a:ln w="83820">
            <a:solidFill>
              <a:srgbClr val="CF7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073140" y="733805"/>
            <a:ext cx="3069590" cy="0"/>
          </a:xfrm>
          <a:custGeom>
            <a:avLst/>
            <a:gdLst/>
            <a:ahLst/>
            <a:cxnLst/>
            <a:rect l="l" t="t" r="r" b="b"/>
            <a:pathLst>
              <a:path w="3069590">
                <a:moveTo>
                  <a:pt x="0" y="0"/>
                </a:moveTo>
                <a:lnTo>
                  <a:pt x="3069336" y="0"/>
                </a:lnTo>
              </a:path>
            </a:pathLst>
          </a:custGeom>
          <a:ln w="83820">
            <a:solidFill>
              <a:srgbClr val="789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591401" y="44992"/>
            <a:ext cx="606894" cy="6070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318216" y="128645"/>
            <a:ext cx="1367217" cy="4394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80564" y="917575"/>
            <a:ext cx="4182871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1891" y="1634693"/>
            <a:ext cx="7840217" cy="4708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91981" y="6465214"/>
            <a:ext cx="1282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annabis@lacounty.gov" TargetMode="External"/><Relationship Id="rId2" Type="http://schemas.openxmlformats.org/officeDocument/2006/relationships/hyperlink" Target="mailto:ccep@ph.lacounty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nnabis.lacounty.gov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77840" y="2526791"/>
            <a:ext cx="3566160" cy="43312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1" y="6822946"/>
            <a:ext cx="3014980" cy="0"/>
          </a:xfrm>
          <a:custGeom>
            <a:avLst/>
            <a:gdLst/>
            <a:ahLst/>
            <a:cxnLst/>
            <a:rect l="l" t="t" r="r" b="b"/>
            <a:pathLst>
              <a:path w="3014980">
                <a:moveTo>
                  <a:pt x="0" y="0"/>
                </a:moveTo>
                <a:lnTo>
                  <a:pt x="3014472" y="0"/>
                </a:lnTo>
              </a:path>
            </a:pathLst>
          </a:custGeom>
          <a:ln w="70102">
            <a:solidFill>
              <a:srgbClr val="C5B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26664" y="6822946"/>
            <a:ext cx="3069590" cy="0"/>
          </a:xfrm>
          <a:custGeom>
            <a:avLst/>
            <a:gdLst/>
            <a:ahLst/>
            <a:cxnLst/>
            <a:rect l="l" t="t" r="r" b="b"/>
            <a:pathLst>
              <a:path w="3069590">
                <a:moveTo>
                  <a:pt x="0" y="0"/>
                </a:moveTo>
                <a:lnTo>
                  <a:pt x="3069336" y="0"/>
                </a:lnTo>
              </a:path>
            </a:pathLst>
          </a:custGeom>
          <a:ln w="70102">
            <a:solidFill>
              <a:srgbClr val="CF7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0" y="6822946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8000" y="0"/>
                </a:lnTo>
              </a:path>
            </a:pathLst>
          </a:custGeom>
          <a:ln w="70102">
            <a:solidFill>
              <a:srgbClr val="789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15193" y="419160"/>
            <a:ext cx="651046" cy="650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94860" y="508377"/>
            <a:ext cx="1466609" cy="4711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2976" y="1995043"/>
            <a:ext cx="5285740" cy="90868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 marR="5080">
              <a:lnSpc>
                <a:spcPts val="3110"/>
              </a:lnSpc>
              <a:spcBef>
                <a:spcPts val="815"/>
              </a:spcBef>
            </a:pPr>
            <a:r>
              <a:rPr spc="75" dirty="0">
                <a:solidFill>
                  <a:srgbClr val="FFFFFF"/>
                </a:solidFill>
              </a:rPr>
              <a:t>Department </a:t>
            </a:r>
            <a:r>
              <a:rPr spc="50" dirty="0">
                <a:solidFill>
                  <a:srgbClr val="FFFFFF"/>
                </a:solidFill>
              </a:rPr>
              <a:t>of </a:t>
            </a:r>
            <a:r>
              <a:rPr spc="75" dirty="0">
                <a:solidFill>
                  <a:srgbClr val="FFFFFF"/>
                </a:solidFill>
              </a:rPr>
              <a:t>Public Health,  </a:t>
            </a:r>
            <a:r>
              <a:rPr spc="65" dirty="0">
                <a:solidFill>
                  <a:srgbClr val="FFFFFF"/>
                </a:solidFill>
              </a:rPr>
              <a:t>Environmental</a:t>
            </a:r>
            <a:r>
              <a:rPr spc="204" dirty="0">
                <a:solidFill>
                  <a:srgbClr val="FFFFFF"/>
                </a:solidFill>
              </a:rPr>
              <a:t> </a:t>
            </a:r>
            <a:r>
              <a:rPr spc="75" dirty="0">
                <a:solidFill>
                  <a:srgbClr val="FFFFFF"/>
                </a:solidFill>
              </a:rPr>
              <a:t>Health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9382" y="5241975"/>
            <a:ext cx="4705985" cy="110172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Swati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Bhatt,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Manager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Specialized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Surveillance and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Enforcement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Department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Public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508" y="864108"/>
            <a:ext cx="3211067" cy="2855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1163" y="3907518"/>
            <a:ext cx="3229386" cy="27218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1163" y="864108"/>
            <a:ext cx="3229356" cy="2855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26508" y="3915155"/>
            <a:ext cx="3211067" cy="2714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dirty="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68" y="1243584"/>
            <a:ext cx="5049011" cy="5477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39657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19928" y="1243646"/>
            <a:ext cx="3253724" cy="5477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1231391"/>
            <a:ext cx="3701796" cy="4703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25340" y="1231391"/>
            <a:ext cx="3604260" cy="4703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4257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859" y="1124711"/>
            <a:ext cx="3488436" cy="5047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32959" y="1124711"/>
            <a:ext cx="4053840" cy="5047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4257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3647" y="1019555"/>
            <a:ext cx="6778752" cy="5337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14257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0268" y="1054608"/>
            <a:ext cx="7904988" cy="5463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14257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0564" y="917575"/>
            <a:ext cx="40379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COUNTY</a:t>
            </a:r>
            <a:r>
              <a:rPr spc="-35" dirty="0"/>
              <a:t> </a:t>
            </a:r>
            <a:r>
              <a:rPr spc="-30" dirty="0"/>
              <a:t>INFORMATION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14257" y="6465214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3623" y="2118842"/>
            <a:ext cx="5092065" cy="2952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100"/>
              </a:lnSpc>
              <a:spcBef>
                <a:spcPts val="95"/>
              </a:spcBef>
            </a:pPr>
            <a:r>
              <a:rPr sz="2000" b="1" spc="-5" dirty="0">
                <a:latin typeface="Calibri"/>
                <a:cs typeface="Calibri"/>
              </a:rPr>
              <a:t>Cannabis Compliance </a:t>
            </a:r>
            <a:r>
              <a:rPr sz="2000" b="1" dirty="0">
                <a:latin typeface="Calibri"/>
                <a:cs typeface="Calibri"/>
              </a:rPr>
              <a:t>and </a:t>
            </a:r>
            <a:r>
              <a:rPr sz="2000" b="1" spc="-10" dirty="0">
                <a:latin typeface="Calibri"/>
                <a:cs typeface="Calibri"/>
              </a:rPr>
              <a:t>Enforcement </a:t>
            </a:r>
            <a:r>
              <a:rPr sz="2000" b="1" spc="-15" dirty="0">
                <a:latin typeface="Calibri"/>
                <a:cs typeface="Calibri"/>
              </a:rPr>
              <a:t>Program  </a:t>
            </a:r>
            <a:r>
              <a:rPr sz="2000" b="1" dirty="0">
                <a:latin typeface="Calibri"/>
                <a:cs typeface="Calibri"/>
              </a:rPr>
              <a:t>Phone: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626-430-5635</a:t>
            </a:r>
            <a:endParaRPr sz="2000">
              <a:latin typeface="Calibri"/>
              <a:cs typeface="Calibri"/>
            </a:endParaRPr>
          </a:p>
          <a:p>
            <a:pPr marL="969644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Calibri"/>
                <a:cs typeface="Calibri"/>
              </a:rPr>
              <a:t>Email:</a:t>
            </a:r>
            <a:r>
              <a:rPr sz="2000" b="1" u="heavy" spc="4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0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ccep@ph.lacounty.gov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478790" marR="467995" algn="ctr">
              <a:lnSpc>
                <a:spcPct val="120000"/>
              </a:lnSpc>
              <a:spcBef>
                <a:spcPts val="1165"/>
              </a:spcBef>
            </a:pPr>
            <a:r>
              <a:rPr sz="2000" b="1" spc="-5" dirty="0">
                <a:latin typeface="Calibri"/>
                <a:cs typeface="Calibri"/>
              </a:rPr>
              <a:t>Office </a:t>
            </a:r>
            <a:r>
              <a:rPr sz="2000" b="1" dirty="0">
                <a:latin typeface="Calibri"/>
                <a:cs typeface="Calibri"/>
              </a:rPr>
              <a:t>of Cannabis </a:t>
            </a:r>
            <a:r>
              <a:rPr sz="2000" b="1" spc="-10" dirty="0">
                <a:latin typeface="Calibri"/>
                <a:cs typeface="Calibri"/>
              </a:rPr>
              <a:t>Management </a:t>
            </a:r>
            <a:r>
              <a:rPr sz="2000" b="1" dirty="0">
                <a:latin typeface="Calibri"/>
                <a:cs typeface="Calibri"/>
              </a:rPr>
              <a:t>(OCM)  Email: </a:t>
            </a:r>
            <a:r>
              <a:rPr sz="20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cannabis@lacounty.gov </a:t>
            </a: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Website: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www.cannabis.lacounty.gov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1609"/>
            <a:ext cx="67602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STATE’S </a:t>
            </a:r>
            <a:r>
              <a:rPr sz="3600" spc="-55" dirty="0"/>
              <a:t>REGULATORY</a:t>
            </a:r>
            <a:r>
              <a:rPr sz="3600" spc="55" dirty="0"/>
              <a:t> </a:t>
            </a:r>
            <a:r>
              <a:rPr sz="3600" spc="-10" dirty="0"/>
              <a:t>FRAMEWORK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4090" y="1529841"/>
          <a:ext cx="8229600" cy="5104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2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1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920">
                <a:tc>
                  <a:txBody>
                    <a:bodyPr/>
                    <a:lstStyle/>
                    <a:p>
                      <a:pPr marL="292735">
                        <a:lnSpc>
                          <a:spcPts val="1860"/>
                        </a:lnSpc>
                      </a:pP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84555">
                        <a:lnSpc>
                          <a:spcPts val="186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Regulation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86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Description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 marL="74930">
                        <a:lnSpc>
                          <a:spcPts val="186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8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Medical Cannabis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Regulation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4930">
                        <a:lnSpc>
                          <a:spcPts val="1914"/>
                        </a:lnSpc>
                        <a:spcBef>
                          <a:spcPts val="14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Safety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Act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(MCRSA)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8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Licensing and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regulatory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framework for</a:t>
                      </a:r>
                      <a:r>
                        <a:rPr sz="16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medical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5565">
                        <a:lnSpc>
                          <a:spcPts val="1914"/>
                        </a:lnSpc>
                        <a:spcBef>
                          <a:spcPts val="14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cannabis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activities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74930">
                        <a:lnSpc>
                          <a:spcPts val="186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86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Proposition 64,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the Adult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Use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of Marijuana Act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(AUMA)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860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State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licensing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system for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nonmedical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commercial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cannabis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activities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860">
                <a:tc>
                  <a:txBody>
                    <a:bodyPr/>
                    <a:lstStyle/>
                    <a:p>
                      <a:pPr marL="74930">
                        <a:lnSpc>
                          <a:spcPts val="186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8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Medicinal and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Adult-Use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4930" marR="551180">
                        <a:lnSpc>
                          <a:spcPct val="1069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Cannabis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Regulation</a:t>
                      </a:r>
                      <a:r>
                        <a:rPr sz="16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and 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Safety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Act</a:t>
                      </a:r>
                      <a:r>
                        <a:rPr sz="16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(MAUCRSA)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86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Consolidated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MCRSA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AUMA to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create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one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5565" marR="142875">
                        <a:lnSpc>
                          <a:spcPct val="1069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licensing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structure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within a single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regulatory 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framework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governing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both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commercial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medicinal and  adult-use cannabis activities, with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some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limited 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exceptions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6020">
                <a:tc>
                  <a:txBody>
                    <a:bodyPr/>
                    <a:lstStyle/>
                    <a:p>
                      <a:pPr marL="74930">
                        <a:lnSpc>
                          <a:spcPts val="1860"/>
                        </a:lnSpc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86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Emergency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Regulations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for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4930" marR="170180">
                        <a:lnSpc>
                          <a:spcPct val="106900"/>
                        </a:lnSpc>
                        <a:spcBef>
                          <a:spcPts val="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both medicinal and adult-use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commercial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cannabis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businesses.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86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California Dept.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Food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and Agriculture -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Cultivation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5565" marR="513715" algn="just">
                        <a:lnSpc>
                          <a:spcPct val="106900"/>
                        </a:lnSpc>
                        <a:spcBef>
                          <a:spcPts val="1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California Dept.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of Public Health -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Manufacturing  Bureau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of Cannabis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Control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Distribution,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Retail, 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Testing,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Microbusiness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6020">
                <a:tc>
                  <a:txBody>
                    <a:bodyPr/>
                    <a:lstStyle/>
                    <a:p>
                      <a:pPr marL="74930">
                        <a:lnSpc>
                          <a:spcPts val="1864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July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864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Proposed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Permanent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4930" marR="58419">
                        <a:lnSpc>
                          <a:spcPct val="106900"/>
                        </a:lnSpc>
                        <a:spcBef>
                          <a:spcPts val="1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Regulations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both medicinal  and adult-use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commercial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cannabis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businesses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864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Similar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emergency regulations, but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contain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5565" marR="97155">
                        <a:lnSpc>
                          <a:spcPct val="107000"/>
                        </a:lnSpc>
                        <a:spcBef>
                          <a:spcPts val="1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some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changes and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clarifications to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all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three regulatory  agencies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(CDFA,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CDPH,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BCC)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51130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8888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13942"/>
            <a:ext cx="6920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COMMERCIAL </a:t>
            </a:r>
            <a:r>
              <a:rPr sz="3600" spc="-5" dirty="0"/>
              <a:t>CANNABIS</a:t>
            </a:r>
            <a:r>
              <a:rPr sz="3600" spc="-25" dirty="0"/>
              <a:t> </a:t>
            </a:r>
            <a:r>
              <a:rPr sz="3600" spc="-15" dirty="0"/>
              <a:t>ACTIVITIES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dirty="0"/>
              <a:t>2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66673" y="1593850"/>
          <a:ext cx="7936230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3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Cannabis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Facility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5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General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Activities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Cultivation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73025" marR="61594">
                        <a:lnSpc>
                          <a:spcPct val="106100"/>
                        </a:lnSpc>
                        <a:spcBef>
                          <a:spcPts val="5"/>
                        </a:spcBef>
                      </a:pPr>
                      <a:r>
                        <a:rPr sz="1500" spc="-35" dirty="0">
                          <a:latin typeface="Calibri"/>
                          <a:cs typeface="Calibri"/>
                        </a:rPr>
                        <a:t>Grow,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trim, 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dry,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cure, grade, package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and label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of cannabis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including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live plants 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seeds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Manufacturing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2095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Extraction, infusion, packaging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and labeling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of cannabis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cannabis</a:t>
                      </a:r>
                      <a:r>
                        <a:rPr sz="15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products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Distribution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55244">
                        <a:lnSpc>
                          <a:spcPct val="106000"/>
                        </a:lnSpc>
                        <a:spcBef>
                          <a:spcPts val="1165"/>
                        </a:spcBef>
                      </a:pPr>
                      <a:r>
                        <a:rPr sz="1500" spc="-15" dirty="0">
                          <a:latin typeface="Calibri"/>
                          <a:cs typeface="Calibri"/>
                        </a:rPr>
                        <a:t>Storage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services, package, re-package,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label,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re-label cannabis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including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pre- 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rolls;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transport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between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permitted cannabis businesses;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arrange 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laboratory 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testing; conduct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quality</a:t>
                      </a:r>
                      <a:r>
                        <a:rPr sz="15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assurance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5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Retail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73025" marR="723265">
                        <a:lnSpc>
                          <a:spcPct val="106000"/>
                        </a:lnSpc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Sell cannabis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including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live plants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seeds,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cannabis products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to  customers;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deliver products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5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customers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400" y="1004061"/>
            <a:ext cx="6461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/>
              <a:t>HEALTH </a:t>
            </a:r>
            <a:r>
              <a:rPr sz="3600"/>
              <a:t>AND </a:t>
            </a:r>
            <a:r>
              <a:rPr sz="3600" spc="-10"/>
              <a:t>SAFETY</a:t>
            </a:r>
            <a:r>
              <a:rPr sz="3600" spc="30"/>
              <a:t> </a:t>
            </a:r>
            <a:r>
              <a:rPr sz="3600" spc="-10"/>
              <a:t>CONCERNS…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t>3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376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874394" algn="l"/>
              </a:tabLst>
            </a:pPr>
            <a:r>
              <a:rPr spc="-10"/>
              <a:t>General sanitation/vermin</a:t>
            </a:r>
            <a:r>
              <a:rPr spc="-15"/>
              <a:t> </a:t>
            </a:r>
            <a:r>
              <a:rPr spc="-20"/>
              <a:t>proofed</a:t>
            </a:r>
          </a:p>
          <a:p>
            <a:pPr marL="632460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873760" indent="-228600">
              <a:lnSpc>
                <a:spcPct val="100000"/>
              </a:lnSpc>
              <a:buFont typeface="Arial"/>
              <a:buChar char="•"/>
              <a:tabLst>
                <a:tab pos="874394" algn="l"/>
              </a:tabLst>
            </a:pPr>
            <a:r>
              <a:rPr spc="-15"/>
              <a:t>Potable water </a:t>
            </a:r>
            <a:r>
              <a:rPr spc="-5"/>
              <a:t>supply </a:t>
            </a:r>
            <a:r>
              <a:rPr spc="-15"/>
              <a:t>protection/approved water</a:t>
            </a:r>
            <a:r>
              <a:rPr spc="-5"/>
              <a:t> </a:t>
            </a:r>
            <a:r>
              <a:rPr spc="-10"/>
              <a:t>source</a:t>
            </a:r>
          </a:p>
          <a:p>
            <a:pPr marL="632460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873760" indent="-228600">
              <a:lnSpc>
                <a:spcPct val="100000"/>
              </a:lnSpc>
              <a:buFont typeface="Arial"/>
              <a:buChar char="•"/>
              <a:tabLst>
                <a:tab pos="874394" algn="l"/>
              </a:tabLst>
            </a:pPr>
            <a:r>
              <a:rPr spc="-10"/>
              <a:t>Products</a:t>
            </a:r>
            <a:r>
              <a:rPr spc="-25"/>
              <a:t> </a:t>
            </a:r>
            <a:r>
              <a:rPr spc="-15"/>
              <a:t>safety</a:t>
            </a:r>
          </a:p>
          <a:p>
            <a:pPr marL="1330960" marR="5080" lvl="1" indent="-228600">
              <a:lnSpc>
                <a:spcPct val="100000"/>
              </a:lnSpc>
              <a:spcBef>
                <a:spcPts val="575"/>
              </a:spcBef>
              <a:buSzPct val="95833"/>
              <a:buFont typeface="MS UI Gothic"/>
              <a:buChar char="➢"/>
              <a:tabLst>
                <a:tab pos="1346200" algn="l"/>
              </a:tabLst>
            </a:pPr>
            <a:r>
              <a:rPr sz="2400" spc="-15">
                <a:latin typeface="Calibri"/>
                <a:cs typeface="Calibri"/>
              </a:rPr>
              <a:t>approved </a:t>
            </a:r>
            <a:r>
              <a:rPr sz="2400" spc="-10">
                <a:latin typeface="Calibri"/>
                <a:cs typeface="Calibri"/>
              </a:rPr>
              <a:t>source, </a:t>
            </a:r>
            <a:r>
              <a:rPr sz="2400" spc="-20">
                <a:latin typeface="Calibri"/>
                <a:cs typeface="Calibri"/>
              </a:rPr>
              <a:t>storage, </a:t>
            </a:r>
            <a:r>
              <a:rPr sz="2400" spc="-5">
                <a:latin typeface="Calibri"/>
                <a:cs typeface="Calibri"/>
              </a:rPr>
              <a:t>quality testing, packaging,  </a:t>
            </a:r>
            <a:r>
              <a:rPr sz="2400">
                <a:latin typeface="Calibri"/>
                <a:cs typeface="Calibri"/>
              </a:rPr>
              <a:t>labeling, </a:t>
            </a:r>
            <a:r>
              <a:rPr sz="2400" spc="-5">
                <a:latin typeface="Calibri"/>
                <a:cs typeface="Calibri"/>
              </a:rPr>
              <a:t>THC </a:t>
            </a:r>
            <a:r>
              <a:rPr sz="2400" spc="-10">
                <a:latin typeface="Calibri"/>
                <a:cs typeface="Calibri"/>
              </a:rPr>
              <a:t>concentration,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  <a:p>
            <a:pPr marL="632460" lvl="1">
              <a:lnSpc>
                <a:spcPct val="100000"/>
              </a:lnSpc>
              <a:spcBef>
                <a:spcPts val="10"/>
              </a:spcBef>
              <a:buFont typeface="MS UI Gothic"/>
              <a:buChar char="➢"/>
            </a:pPr>
            <a:endParaRPr sz="3500">
              <a:latin typeface="Times New Roman"/>
              <a:cs typeface="Times New Roman"/>
            </a:endParaRPr>
          </a:p>
          <a:p>
            <a:pPr marL="873760" indent="-228600">
              <a:lnSpc>
                <a:spcPct val="100000"/>
              </a:lnSpc>
              <a:buFont typeface="Arial"/>
              <a:buChar char="•"/>
              <a:tabLst>
                <a:tab pos="874394" algn="l"/>
              </a:tabLst>
            </a:pPr>
            <a:r>
              <a:rPr spc="-10"/>
              <a:t>Employee </a:t>
            </a:r>
            <a:r>
              <a:rPr spc="-5"/>
              <a:t>health, </a:t>
            </a:r>
            <a:r>
              <a:rPr spc="-15"/>
              <a:t>hygiene </a:t>
            </a:r>
            <a:r>
              <a:rPr spc="-5"/>
              <a:t>and</a:t>
            </a:r>
            <a:r>
              <a:rPr spc="0"/>
              <a:t> </a:t>
            </a:r>
            <a:r>
              <a:rPr spc="-5"/>
              <a:t>knowledge</a:t>
            </a:r>
          </a:p>
          <a:p>
            <a:pPr marL="632460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873760" indent="-228600">
              <a:lnSpc>
                <a:spcPct val="100000"/>
              </a:lnSpc>
              <a:buFont typeface="Arial"/>
              <a:buChar char="•"/>
              <a:tabLst>
                <a:tab pos="874394" algn="l"/>
              </a:tabLst>
            </a:pPr>
            <a:r>
              <a:rPr spc="-5"/>
              <a:t>Cannabis </a:t>
            </a:r>
            <a:r>
              <a:rPr spc="-10"/>
              <a:t>product</a:t>
            </a:r>
            <a:r>
              <a:rPr spc="-25"/>
              <a:t> </a:t>
            </a:r>
            <a:r>
              <a:rPr spc="-10"/>
              <a:t>recalls</a:t>
            </a:r>
            <a:endParaRPr spc="-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004" y="847470"/>
            <a:ext cx="85331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CONCERNS </a:t>
            </a:r>
            <a:r>
              <a:rPr spc="-25" dirty="0"/>
              <a:t>ASSOCIATED </a:t>
            </a:r>
            <a:r>
              <a:rPr spc="-5" dirty="0"/>
              <a:t>WITH </a:t>
            </a:r>
            <a:r>
              <a:rPr spc="-20" dirty="0"/>
              <a:t>EACH </a:t>
            </a:r>
            <a:r>
              <a:rPr spc="-30" dirty="0"/>
              <a:t>FACILITY</a:t>
            </a:r>
            <a:r>
              <a:rPr dirty="0"/>
              <a:t> </a:t>
            </a:r>
            <a:r>
              <a:rPr spc="-5" dirty="0"/>
              <a:t>TYPE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dirty="0"/>
              <a:t>4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2290" y="1591436"/>
          <a:ext cx="7961629" cy="4757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5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6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3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Cannabis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Facility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5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588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Concerns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Cultivation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General sanitation, odor management,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waste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management,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cross</a:t>
                      </a:r>
                      <a:r>
                        <a:rPr sz="15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connection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prevention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of potable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water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supply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52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Manufacturing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72390" marR="61594">
                        <a:lnSpc>
                          <a:spcPct val="106200"/>
                        </a:lnSpc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Products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ingredients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are from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approved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source,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extraction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methods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are  approved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by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Local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Fire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Department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Distribution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1500" spc="-15" dirty="0">
                          <a:latin typeface="Calibri"/>
                          <a:cs typeface="Calibri"/>
                        </a:rPr>
                        <a:t>Storage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requirements,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batch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sampling conducted by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California</a:t>
                      </a:r>
                      <a:r>
                        <a:rPr sz="15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Certified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500" spc="-20" dirty="0">
                          <a:latin typeface="Calibri"/>
                          <a:cs typeface="Calibri"/>
                        </a:rPr>
                        <a:t>Laboratory,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Certificate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of Analysis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(COA),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product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labeling</a:t>
                      </a:r>
                      <a:r>
                        <a:rPr sz="15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requirements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5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Retail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598170">
                        <a:lnSpc>
                          <a:spcPct val="106000"/>
                        </a:lnSpc>
                        <a:spcBef>
                          <a:spcPts val="88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Only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pre-packaged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are available 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sale, product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labeling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requirements,  products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are from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approved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source, resale of 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contaminated/adulterated/returned</a:t>
                      </a:r>
                      <a:r>
                        <a:rPr sz="15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items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13942"/>
            <a:ext cx="6319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CANNABIS </a:t>
            </a:r>
            <a:r>
              <a:rPr sz="3600" spc="-70" dirty="0"/>
              <a:t>CULTIVATION</a:t>
            </a:r>
            <a:r>
              <a:rPr sz="3600" spc="-65" dirty="0"/>
              <a:t> </a:t>
            </a:r>
            <a:r>
              <a:rPr sz="3600" spc="-35" dirty="0"/>
              <a:t>FACILITY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517381" y="6477914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2959" y="1461516"/>
            <a:ext cx="2101596" cy="2685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73652" y="4146803"/>
            <a:ext cx="1748027" cy="2328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83152" y="1563624"/>
            <a:ext cx="4079748" cy="2295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891" y="4767071"/>
            <a:ext cx="2880360" cy="16200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9000" y="4146803"/>
            <a:ext cx="1447800" cy="25740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13942"/>
            <a:ext cx="7299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CANNABIS </a:t>
            </a:r>
            <a:r>
              <a:rPr sz="3600" spc="-25" dirty="0"/>
              <a:t>MANUFACTURING</a:t>
            </a:r>
            <a:r>
              <a:rPr sz="3600" spc="-10" dirty="0"/>
              <a:t> </a:t>
            </a:r>
            <a:r>
              <a:rPr sz="3600" spc="-35" dirty="0"/>
              <a:t>FACILITY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441703" y="1536191"/>
            <a:ext cx="2453640" cy="2319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0860" y="4037076"/>
            <a:ext cx="1965960" cy="2621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4228" y="4029455"/>
            <a:ext cx="2785872" cy="2584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9015" y="4011167"/>
            <a:ext cx="1965960" cy="2621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3500" y="1536191"/>
            <a:ext cx="2135123" cy="23195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dirty="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1759" y="1863851"/>
            <a:ext cx="2122932" cy="3578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451" y="733805"/>
            <a:ext cx="5088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CANNABIS </a:t>
            </a:r>
            <a:r>
              <a:rPr sz="3600" spc="-50" dirty="0"/>
              <a:t>RETAIL</a:t>
            </a:r>
            <a:r>
              <a:rPr sz="3600" spc="-45" dirty="0"/>
              <a:t> </a:t>
            </a:r>
            <a:r>
              <a:rPr sz="3600" spc="-35" dirty="0"/>
              <a:t>FACILITY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345947" y="2362200"/>
            <a:ext cx="2633472" cy="3511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40023" y="1455419"/>
            <a:ext cx="2930652" cy="2197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91128" y="3835908"/>
            <a:ext cx="2026920" cy="2703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23" y="1955292"/>
            <a:ext cx="9144000" cy="102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955292"/>
            <a:ext cx="9144000" cy="394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54140" y="2526792"/>
            <a:ext cx="2689859" cy="3265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2045207"/>
            <a:ext cx="9142730" cy="26034"/>
          </a:xfrm>
          <a:custGeom>
            <a:avLst/>
            <a:gdLst/>
            <a:ahLst/>
            <a:cxnLst/>
            <a:rect l="l" t="t" r="r" b="b"/>
            <a:pathLst>
              <a:path w="9142730" h="26035">
                <a:moveTo>
                  <a:pt x="0" y="25907"/>
                </a:moveTo>
                <a:lnTo>
                  <a:pt x="9142476" y="25907"/>
                </a:lnTo>
                <a:lnTo>
                  <a:pt x="9142476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EDB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" y="5692902"/>
            <a:ext cx="9142730" cy="0"/>
          </a:xfrm>
          <a:custGeom>
            <a:avLst/>
            <a:gdLst/>
            <a:ahLst/>
            <a:cxnLst/>
            <a:rect l="l" t="t" r="r" b="b"/>
            <a:pathLst>
              <a:path w="9142730">
                <a:moveTo>
                  <a:pt x="0" y="0"/>
                </a:moveTo>
                <a:lnTo>
                  <a:pt x="9142349" y="0"/>
                </a:lnTo>
              </a:path>
            </a:pathLst>
          </a:custGeom>
          <a:ln w="25908">
            <a:solidFill>
              <a:srgbClr val="EDB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2979714"/>
            <a:ext cx="6587490" cy="163004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4400" spc="-10" dirty="0">
                <a:solidFill>
                  <a:srgbClr val="FFFFFF"/>
                </a:solidFill>
                <a:latin typeface="Calibri"/>
                <a:cs typeface="Calibri"/>
              </a:rPr>
              <a:t>UNAPPROVED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4400" spc="-5" dirty="0">
                <a:solidFill>
                  <a:srgbClr val="FFFFFF"/>
                </a:solidFill>
                <a:latin typeface="Calibri"/>
                <a:cs typeface="Calibri"/>
              </a:rPr>
              <a:t>METHOD/EDIBLES/LABELING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r>
              <a:rPr dirty="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489</Words>
  <Application>Microsoft Office PowerPoint</Application>
  <PresentationFormat>On-screen Show (4:3)</PresentationFormat>
  <Paragraphs>119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MS UI Gothic</vt:lpstr>
      <vt:lpstr>Arial</vt:lpstr>
      <vt:lpstr>Calibri</vt:lpstr>
      <vt:lpstr>Times New Roman</vt:lpstr>
      <vt:lpstr>Office Theme</vt:lpstr>
      <vt:lpstr>Department of Public Health,  Environmental Health</vt:lpstr>
      <vt:lpstr>STATE’S REGULATORY FRAMEWORK</vt:lpstr>
      <vt:lpstr>COMMERCIAL CANNABIS ACTIVITIES</vt:lpstr>
      <vt:lpstr>HEALTH AND SAFETY CONCERNS…</vt:lpstr>
      <vt:lpstr>CONCERNS ASSOCIATED WITH EACH FACILITY TYPE</vt:lpstr>
      <vt:lpstr>CANNABIS CULTIVATION FACILITY</vt:lpstr>
      <vt:lpstr>CANNABIS MANUFACTURING FACILITY</vt:lpstr>
      <vt:lpstr>CANNABIS RETAIL FACILITY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COUNTY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Julia Orozco</cp:lastModifiedBy>
  <cp:revision>1</cp:revision>
  <dcterms:created xsi:type="dcterms:W3CDTF">2018-10-23T22:39:12Z</dcterms:created>
  <dcterms:modified xsi:type="dcterms:W3CDTF">2018-10-23T23:01:33Z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2018-10-23T00:00:00Z</vt:filetime>
  </property>
</Properties>
</file>